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6fabbb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6fabbbc3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fabbbc3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56fabbbc3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6fabbbc3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56fabbbc34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6fabbbc3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56fabbbc34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6fabbbc3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56fabbbc34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6fabbb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56fabbbc34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6fabbbc3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56fabbbc34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6fabbbc3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56fabbbc34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6fabbbc3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6fabbbc34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6fabbbc3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6fabbbc34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6fabbbc3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6fabbbc34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fabbb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6fabbbc3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Custom Layout">
  <p:cSld name="8_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/>
          <p:nvPr>
            <p:ph idx="2" type="pic"/>
          </p:nvPr>
        </p:nvSpPr>
        <p:spPr>
          <a:xfrm>
            <a:off x="551543" y="0"/>
            <a:ext cx="3672114" cy="4180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11"/>
          <p:cNvSpPr/>
          <p:nvPr>
            <p:ph idx="3" type="pic"/>
          </p:nvPr>
        </p:nvSpPr>
        <p:spPr>
          <a:xfrm>
            <a:off x="4731658" y="2677886"/>
            <a:ext cx="3672114" cy="41801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Custom Layout">
  <p:cSld name="9_Custom Layou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>
            <p:ph idx="2" type="pic"/>
          </p:nvPr>
        </p:nvSpPr>
        <p:spPr>
          <a:xfrm>
            <a:off x="6531429" y="0"/>
            <a:ext cx="501287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Custom Layout">
  <p:cSld name="10_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>
            <p:ph idx="2" type="pic"/>
          </p:nvPr>
        </p:nvSpPr>
        <p:spPr>
          <a:xfrm>
            <a:off x="5084538" y="1019629"/>
            <a:ext cx="2409372" cy="24093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Custom Layout">
  <p:cSld name="11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>
            <p:ph idx="2" type="pic"/>
          </p:nvPr>
        </p:nvSpPr>
        <p:spPr>
          <a:xfrm>
            <a:off x="6096000" y="1200150"/>
            <a:ext cx="2209800" cy="2228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14"/>
          <p:cNvSpPr/>
          <p:nvPr>
            <p:ph idx="3" type="pic"/>
          </p:nvPr>
        </p:nvSpPr>
        <p:spPr>
          <a:xfrm>
            <a:off x="9201150" y="1200150"/>
            <a:ext cx="2209800" cy="2228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Custom Layout">
  <p:cSld name="12_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/>
          <p:nvPr>
            <p:ph idx="2" type="pic"/>
          </p:nvPr>
        </p:nvSpPr>
        <p:spPr>
          <a:xfrm>
            <a:off x="3617260" y="900953"/>
            <a:ext cx="2478741" cy="25280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15"/>
          <p:cNvSpPr/>
          <p:nvPr>
            <p:ph idx="3" type="pic"/>
          </p:nvPr>
        </p:nvSpPr>
        <p:spPr>
          <a:xfrm>
            <a:off x="6096001" y="900953"/>
            <a:ext cx="2478741" cy="25280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" name="Google Shape;45;p15"/>
          <p:cNvSpPr/>
          <p:nvPr>
            <p:ph idx="4" type="pic"/>
          </p:nvPr>
        </p:nvSpPr>
        <p:spPr>
          <a:xfrm>
            <a:off x="6096001" y="3429000"/>
            <a:ext cx="2478741" cy="25280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Custom Layout">
  <p:cSld name="13_Custom Layou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>
            <p:ph idx="2" type="pic"/>
          </p:nvPr>
        </p:nvSpPr>
        <p:spPr>
          <a:xfrm>
            <a:off x="870857" y="769257"/>
            <a:ext cx="3585029" cy="26597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" name="Google Shape;48;p16"/>
          <p:cNvSpPr/>
          <p:nvPr>
            <p:ph idx="3" type="pic"/>
          </p:nvPr>
        </p:nvSpPr>
        <p:spPr>
          <a:xfrm>
            <a:off x="4455886" y="3429000"/>
            <a:ext cx="3585029" cy="26597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Custom Layout">
  <p:cSld name="14_Custom Layou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/>
          <p:nvPr>
            <p:ph idx="2" type="pic"/>
          </p:nvPr>
        </p:nvSpPr>
        <p:spPr>
          <a:xfrm>
            <a:off x="8432800" y="0"/>
            <a:ext cx="3759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17"/>
          <p:cNvSpPr/>
          <p:nvPr>
            <p:ph idx="3" type="pic"/>
          </p:nvPr>
        </p:nvSpPr>
        <p:spPr>
          <a:xfrm>
            <a:off x="448128" y="391885"/>
            <a:ext cx="2469243" cy="31205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7"/>
          <p:cNvSpPr/>
          <p:nvPr>
            <p:ph idx="4" type="pic"/>
          </p:nvPr>
        </p:nvSpPr>
        <p:spPr>
          <a:xfrm>
            <a:off x="4381500" y="4048578"/>
            <a:ext cx="3429000" cy="2228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Custom Layout">
  <p:cSld name="15_Custom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/>
          <p:nvPr>
            <p:ph idx="2" type="pic"/>
          </p:nvPr>
        </p:nvSpPr>
        <p:spPr>
          <a:xfrm>
            <a:off x="0" y="0"/>
            <a:ext cx="6560457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18"/>
          <p:cNvSpPr/>
          <p:nvPr>
            <p:ph idx="3" type="pic"/>
          </p:nvPr>
        </p:nvSpPr>
        <p:spPr>
          <a:xfrm>
            <a:off x="4992914" y="3429000"/>
            <a:ext cx="3135086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Custom Layout">
  <p:cSld name="16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/>
          <p:nvPr>
            <p:ph idx="2" type="pic"/>
          </p:nvPr>
        </p:nvSpPr>
        <p:spPr>
          <a:xfrm>
            <a:off x="6216650" y="1478280"/>
            <a:ext cx="1929130" cy="3459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9"/>
          <p:cNvSpPr/>
          <p:nvPr>
            <p:ph idx="3" type="pic"/>
          </p:nvPr>
        </p:nvSpPr>
        <p:spPr>
          <a:xfrm>
            <a:off x="9303384" y="1478280"/>
            <a:ext cx="1929130" cy="3459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Custom Layout">
  <p:cSld name="17_Custom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/>
          <p:nvPr>
            <p:ph idx="2" type="pic"/>
          </p:nvPr>
        </p:nvSpPr>
        <p:spPr>
          <a:xfrm>
            <a:off x="5035894" y="1150144"/>
            <a:ext cx="2120210" cy="455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3" name="Google Shape;103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>
            <p:ph idx="2" type="pic"/>
          </p:nvPr>
        </p:nvSpPr>
        <p:spPr>
          <a:xfrm>
            <a:off x="4572000" y="0"/>
            <a:ext cx="6858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>
            <p:ph idx="2" type="pic"/>
          </p:nvPr>
        </p:nvSpPr>
        <p:spPr>
          <a:xfrm>
            <a:off x="4429125" y="1438275"/>
            <a:ext cx="3333750" cy="39814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>
            <p:ph idx="2" type="pic"/>
          </p:nvPr>
        </p:nvSpPr>
        <p:spPr>
          <a:xfrm>
            <a:off x="971550" y="1714500"/>
            <a:ext cx="5962650" cy="4591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/>
          <p:nvPr>
            <p:ph idx="2" type="pic"/>
          </p:nvPr>
        </p:nvSpPr>
        <p:spPr>
          <a:xfrm>
            <a:off x="880836" y="0"/>
            <a:ext cx="6377215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/>
          <p:nvPr>
            <p:ph idx="2" type="pic"/>
          </p:nvPr>
        </p:nvSpPr>
        <p:spPr>
          <a:xfrm>
            <a:off x="9780893" y="0"/>
            <a:ext cx="241110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>
            <p:ph idx="2" type="pic"/>
          </p:nvPr>
        </p:nvSpPr>
        <p:spPr>
          <a:xfrm>
            <a:off x="857250" y="3238500"/>
            <a:ext cx="3905250" cy="3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9"/>
          <p:cNvSpPr/>
          <p:nvPr>
            <p:ph idx="3" type="pic"/>
          </p:nvPr>
        </p:nvSpPr>
        <p:spPr>
          <a:xfrm>
            <a:off x="5524500" y="5410200"/>
            <a:ext cx="3905250" cy="144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>
            <p:ph idx="2" type="pic"/>
          </p:nvPr>
        </p:nvSpPr>
        <p:spPr>
          <a:xfrm>
            <a:off x="7467600" y="895350"/>
            <a:ext cx="3790950" cy="50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anaconda.com/" TargetMode="External"/><Relationship Id="rId4" Type="http://schemas.openxmlformats.org/officeDocument/2006/relationships/hyperlink" Target="https://github.com/SaturdaysAI-HMO/taller-introduccion-ia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hyperlink" Target="http://databeers.mx/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s://www.saturdays.ai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1"/>
          <p:cNvGrpSpPr/>
          <p:nvPr/>
        </p:nvGrpSpPr>
        <p:grpSpPr>
          <a:xfrm>
            <a:off x="9674411" y="4550708"/>
            <a:ext cx="1936377" cy="1936377"/>
            <a:chOff x="1263488" y="4007969"/>
            <a:chExt cx="1936377" cy="1936377"/>
          </a:xfrm>
        </p:grpSpPr>
        <p:sp>
          <p:nvSpPr>
            <p:cNvPr id="131" name="Google Shape;131;p31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31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31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34" name="Google Shape;1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00" y="-50815"/>
            <a:ext cx="12192000" cy="685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40"/>
          <p:cNvGrpSpPr/>
          <p:nvPr/>
        </p:nvGrpSpPr>
        <p:grpSpPr>
          <a:xfrm>
            <a:off x="249268" y="992083"/>
            <a:ext cx="1444435" cy="1444435"/>
            <a:chOff x="1263488" y="4007969"/>
            <a:chExt cx="1936500" cy="1936500"/>
          </a:xfrm>
        </p:grpSpPr>
        <p:sp>
          <p:nvSpPr>
            <p:cNvPr id="217" name="Google Shape;217;p40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40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0" name="Google Shape;220;p40"/>
          <p:cNvSpPr/>
          <p:nvPr/>
        </p:nvSpPr>
        <p:spPr>
          <a:xfrm>
            <a:off x="773322" y="1516272"/>
            <a:ext cx="396468" cy="39646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0"/>
          <p:cNvSpPr/>
          <p:nvPr/>
        </p:nvSpPr>
        <p:spPr>
          <a:xfrm>
            <a:off x="6045200" y="742950"/>
            <a:ext cx="6019800" cy="459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. Testing</a:t>
            </a:r>
            <a:endParaRPr b="1" sz="4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entro del data science podemos encontrar múltiples algoritmos de aprendizaje automático, y a priori no hay ninguna solución infalible para saber cuál se adapta mejor a nuestro caso.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Por eso, los ensayos experimentales tipo prueba y error son imprescindibles para poder avanzar.</a:t>
            </a:r>
            <a:endParaRPr b="1"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125" y="1378825"/>
            <a:ext cx="6243136" cy="45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600" y="1553775"/>
            <a:ext cx="6987824" cy="524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41"/>
          <p:cNvGrpSpPr/>
          <p:nvPr/>
        </p:nvGrpSpPr>
        <p:grpSpPr>
          <a:xfrm>
            <a:off x="249268" y="992083"/>
            <a:ext cx="1444435" cy="1444435"/>
            <a:chOff x="1263488" y="4007969"/>
            <a:chExt cx="1936500" cy="1936500"/>
          </a:xfrm>
        </p:grpSpPr>
        <p:sp>
          <p:nvSpPr>
            <p:cNvPr id="229" name="Google Shape;229;p41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41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2" name="Google Shape;232;p41"/>
          <p:cNvSpPr/>
          <p:nvPr/>
        </p:nvSpPr>
        <p:spPr>
          <a:xfrm>
            <a:off x="773322" y="1516272"/>
            <a:ext cx="396468" cy="39646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6045200" y="742950"/>
            <a:ext cx="6019800" cy="459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. Visualización</a:t>
            </a:r>
            <a:endParaRPr b="1" sz="4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Visualización e interpretación de datos.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Por último, necesitamos presentar toda la información que hemos obtenido de manera que resulte intuitiva y permita extraer conclusiones.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 ello, se utilizan programas especializados de visualización de datos.</a:t>
            </a:r>
            <a:endParaRPr b="1"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75594"/>
            <a:ext cx="15072754" cy="1004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/>
          <p:nvPr/>
        </p:nvSpPr>
        <p:spPr>
          <a:xfrm>
            <a:off x="1876550" y="283632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Beneficios 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las empresas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0" name="Google Shape;240;p42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41" name="Google Shape;241;p42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2" name="Google Shape;242;p42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3" name="Google Shape;243;p42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Predecir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los comportamientos futuros de los usuarios a fin de tomar decisiones más informadas y reducir el riesgo empresarial.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9" name="Google Shape;249;p43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50" name="Google Shape;250;p43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" name="Google Shape;251;p43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" name="Google Shape;252;p43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Detectar anomalías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como los ciberataques o el fraude, evitando pérdidas para la empresa que pueden llegar a ser muy cuantiosas.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8" name="Google Shape;258;p44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59" name="Google Shape;259;p44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0" name="Google Shape;260;p44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Anticiparnos a las necesidades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del usuario para enviarle ofertas y contenidos altamente personalizados y por tanto, con mayores posibilidades de convertir (como ya está ocurriendo con empresas como Netflix o Amazon).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7" name="Google Shape;267;p45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68" name="Google Shape;268;p45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9" name="Google Shape;269;p45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45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Establecer </a:t>
            </a: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patrones y tendencias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que permitan diseñar nuevos productos con mayores posibilidades de triunfar.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6" name="Google Shape;276;p46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77" name="Google Shape;277;p46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46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46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/>
          <p:nvPr/>
        </p:nvSpPr>
        <p:spPr>
          <a:xfrm>
            <a:off x="1836625" y="2600975"/>
            <a:ext cx="101049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 en general, </a:t>
            </a:r>
            <a:r>
              <a:rPr b="1"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lograr niveles de segmentación del marketing y de interacción con el usuario</a:t>
            </a: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 los que </a:t>
            </a:r>
            <a:endParaRPr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hasta ahora solo podíamos soñar.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5" name="Google Shape;285;p47"/>
          <p:cNvGrpSpPr/>
          <p:nvPr/>
        </p:nvGrpSpPr>
        <p:grpSpPr>
          <a:xfrm>
            <a:off x="158553" y="2706583"/>
            <a:ext cx="1444435" cy="1444435"/>
            <a:chOff x="1263488" y="4007969"/>
            <a:chExt cx="1936500" cy="1936500"/>
          </a:xfrm>
        </p:grpSpPr>
        <p:sp>
          <p:nvSpPr>
            <p:cNvPr id="286" name="Google Shape;286;p47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550" y="1390887"/>
            <a:ext cx="7517450" cy="42285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48"/>
          <p:cNvGrpSpPr/>
          <p:nvPr/>
        </p:nvGrpSpPr>
        <p:grpSpPr>
          <a:xfrm>
            <a:off x="576675" y="458880"/>
            <a:ext cx="5940239" cy="5940239"/>
            <a:chOff x="1263488" y="4007969"/>
            <a:chExt cx="1936377" cy="1936377"/>
          </a:xfrm>
        </p:grpSpPr>
        <p:sp>
          <p:nvSpPr>
            <p:cNvPr id="295" name="Google Shape;295;p48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48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48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8" name="Google Shape;298;p48"/>
          <p:cNvSpPr/>
          <p:nvPr/>
        </p:nvSpPr>
        <p:spPr>
          <a:xfrm>
            <a:off x="3240566" y="2150186"/>
            <a:ext cx="570849" cy="570849"/>
          </a:xfrm>
          <a:custGeom>
            <a:rect b="b" l="l" r="r" t="t"/>
            <a:pathLst>
              <a:path extrusionOk="0" h="21600" w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2377446" y="3337774"/>
            <a:ext cx="2297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¡Break!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49"/>
          <p:cNvGrpSpPr/>
          <p:nvPr/>
        </p:nvGrpSpPr>
        <p:grpSpPr>
          <a:xfrm>
            <a:off x="0" y="458880"/>
            <a:ext cx="5940239" cy="5940239"/>
            <a:chOff x="1263488" y="4007969"/>
            <a:chExt cx="1936377" cy="1936377"/>
          </a:xfrm>
        </p:grpSpPr>
        <p:sp>
          <p:nvSpPr>
            <p:cNvPr id="305" name="Google Shape;305;p49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" name="Google Shape;306;p49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49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8" name="Google Shape;308;p49"/>
          <p:cNvSpPr/>
          <p:nvPr/>
        </p:nvSpPr>
        <p:spPr>
          <a:xfrm>
            <a:off x="6669398" y="1414588"/>
            <a:ext cx="699087" cy="699087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9"/>
          <p:cNvSpPr/>
          <p:nvPr/>
        </p:nvSpPr>
        <p:spPr>
          <a:xfrm>
            <a:off x="7871323" y="5489100"/>
            <a:ext cx="4934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Hora de la verdad...</a:t>
            </a:r>
            <a:endParaRPr b="1"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150" y="0"/>
            <a:ext cx="7770425" cy="69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114" l="0" r="0" t="16114"/>
          <a:stretch/>
        </p:blipFill>
        <p:spPr>
          <a:xfrm>
            <a:off x="322580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140" name="Google Shape;140;p32"/>
          <p:cNvGrpSpPr/>
          <p:nvPr/>
        </p:nvGrpSpPr>
        <p:grpSpPr>
          <a:xfrm>
            <a:off x="689161" y="458880"/>
            <a:ext cx="5940239" cy="5940239"/>
            <a:chOff x="1263488" y="4007969"/>
            <a:chExt cx="1936377" cy="1936377"/>
          </a:xfrm>
        </p:grpSpPr>
        <p:sp>
          <p:nvSpPr>
            <p:cNvPr id="141" name="Google Shape;141;p32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2" name="Google Shape;142;p32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" name="Google Shape;143;p32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4" name="Google Shape;144;p32"/>
          <p:cNvSpPr/>
          <p:nvPr/>
        </p:nvSpPr>
        <p:spPr>
          <a:xfrm>
            <a:off x="1657672" y="2181857"/>
            <a:ext cx="400321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secreto del éxito es</a:t>
            </a:r>
            <a:endParaRPr b="1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hacer las cosas bien</a:t>
            </a:r>
            <a:endParaRPr b="0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0"/>
          <p:cNvGrpSpPr/>
          <p:nvPr/>
        </p:nvGrpSpPr>
        <p:grpSpPr>
          <a:xfrm>
            <a:off x="-10" y="458848"/>
            <a:ext cx="5940601" cy="5940601"/>
            <a:chOff x="1263488" y="4007969"/>
            <a:chExt cx="1936500" cy="1936500"/>
          </a:xfrm>
        </p:grpSpPr>
        <p:sp>
          <p:nvSpPr>
            <p:cNvPr id="316" name="Google Shape;316;p50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7" name="Google Shape;317;p50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50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9" name="Google Shape;319;p50"/>
          <p:cNvSpPr/>
          <p:nvPr/>
        </p:nvSpPr>
        <p:spPr>
          <a:xfrm>
            <a:off x="1940523" y="3229400"/>
            <a:ext cx="49344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Instalación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50"/>
          <p:cNvSpPr txBox="1"/>
          <p:nvPr/>
        </p:nvSpPr>
        <p:spPr>
          <a:xfrm>
            <a:off x="6539375" y="1116375"/>
            <a:ext cx="5204100" cy="51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1.- ANACONDA (version 3.7)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https://www.anaconda.com/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2.- Instalar Librerias Necesarias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3.- Abrir terminal.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4.- Descargar el repositorio “Taller Intruducción IA” de GitHub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https://github.com/SaturdaysAI-HMO/taller-introduccion-ia/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51"/>
          <p:cNvGrpSpPr/>
          <p:nvPr/>
        </p:nvGrpSpPr>
        <p:grpSpPr>
          <a:xfrm>
            <a:off x="-10" y="458848"/>
            <a:ext cx="5940601" cy="5940601"/>
            <a:chOff x="1263488" y="4007969"/>
            <a:chExt cx="1936500" cy="1936500"/>
          </a:xfrm>
        </p:grpSpPr>
        <p:sp>
          <p:nvSpPr>
            <p:cNvPr id="326" name="Google Shape;326;p51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51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p51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9" name="Google Shape;329;p51"/>
          <p:cNvSpPr/>
          <p:nvPr/>
        </p:nvSpPr>
        <p:spPr>
          <a:xfrm>
            <a:off x="968511" y="1863232"/>
            <a:ext cx="4003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Caso 1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51"/>
          <p:cNvSpPr/>
          <p:nvPr/>
        </p:nvSpPr>
        <p:spPr>
          <a:xfrm>
            <a:off x="6669398" y="1414588"/>
            <a:ext cx="699084" cy="699084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51"/>
          <p:cNvSpPr/>
          <p:nvPr/>
        </p:nvSpPr>
        <p:spPr>
          <a:xfrm>
            <a:off x="6596825" y="2333200"/>
            <a:ext cx="52377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Regresiones lineales para resolver problemas de publicidad. </a:t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(Encontrar el mejor medio para invertir en ads)</a:t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/>
          <p:nvPr/>
        </p:nvSpPr>
        <p:spPr>
          <a:xfrm>
            <a:off x="950687" y="2563630"/>
            <a:ext cx="35841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Nuestros Eventos</a:t>
            </a:r>
            <a:endParaRPr b="1" sz="36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52"/>
          <p:cNvSpPr/>
          <p:nvPr/>
        </p:nvSpPr>
        <p:spPr>
          <a:xfrm>
            <a:off x="6359606" y="1431185"/>
            <a:ext cx="343645" cy="343645"/>
          </a:xfrm>
          <a:custGeom>
            <a:rect b="b" l="l" r="r" t="t"/>
            <a:pathLst>
              <a:path extrusionOk="0" h="21600" w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8" name="Google Shape;3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490" y="1915624"/>
            <a:ext cx="3026764" cy="302676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/>
        </p:nvSpPr>
        <p:spPr>
          <a:xfrm>
            <a:off x="4057525" y="1122800"/>
            <a:ext cx="30267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http://databeers.mx/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6654" y="1774825"/>
            <a:ext cx="4802946" cy="480963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/>
          <p:nvPr/>
        </p:nvSpPr>
        <p:spPr>
          <a:xfrm>
            <a:off x="8124775" y="1122800"/>
            <a:ext cx="30267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https://www.saturdays.ai/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/>
        </p:nvSpPr>
        <p:spPr>
          <a:xfrm>
            <a:off x="2012576" y="2242297"/>
            <a:ext cx="553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Gracias!</a:t>
            </a:r>
            <a:endParaRPr b="1" sz="96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7" name="Google Shape;347;p53"/>
          <p:cNvGrpSpPr/>
          <p:nvPr/>
        </p:nvGrpSpPr>
        <p:grpSpPr>
          <a:xfrm>
            <a:off x="860611" y="1274108"/>
            <a:ext cx="1936500" cy="1936500"/>
            <a:chOff x="1263488" y="4007969"/>
            <a:chExt cx="1936500" cy="1936500"/>
          </a:xfrm>
        </p:grpSpPr>
        <p:sp>
          <p:nvSpPr>
            <p:cNvPr id="348" name="Google Shape;348;p53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9" name="Google Shape;349;p53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53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1" name="Google Shape;351;p53"/>
          <p:cNvSpPr txBox="1"/>
          <p:nvPr/>
        </p:nvSpPr>
        <p:spPr>
          <a:xfrm>
            <a:off x="4390900" y="3729875"/>
            <a:ext cx="5756100" cy="1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Samuel Noriega MSc, MBA</a:t>
            </a:r>
            <a:endParaRPr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CEO de Shugert Marketing &amp; Analytics</a:t>
            </a:r>
            <a:endParaRPr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Alejandro Galaviz Salazar </a:t>
            </a:r>
            <a:br>
              <a:rPr lang="en-US"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Lead Developer de Shugert Marketing &amp; Analytics</a:t>
            </a:r>
            <a:endParaRPr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/>
          <p:nvPr/>
        </p:nvSpPr>
        <p:spPr>
          <a:xfrm>
            <a:off x="305122" y="1764774"/>
            <a:ext cx="520667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¿Qué es la Ciencia de Datos?</a:t>
            </a:r>
            <a:endParaRPr sz="60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100" y="0"/>
            <a:ext cx="102685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14" r="2115" t="0"/>
          <a:stretch/>
        </p:blipFill>
        <p:spPr>
          <a:xfrm>
            <a:off x="4572000" y="0"/>
            <a:ext cx="6858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6" name="Google Shape;156;p34"/>
          <p:cNvSpPr/>
          <p:nvPr/>
        </p:nvSpPr>
        <p:spPr>
          <a:xfrm>
            <a:off x="305122" y="1764774"/>
            <a:ext cx="520667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¿Qué es la Ciencia de Datos?</a:t>
            </a:r>
            <a:endParaRPr sz="60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35"/>
          <p:cNvGrpSpPr/>
          <p:nvPr/>
        </p:nvGrpSpPr>
        <p:grpSpPr>
          <a:xfrm>
            <a:off x="5389655" y="716055"/>
            <a:ext cx="1444439" cy="1444439"/>
            <a:chOff x="1263488" y="4007969"/>
            <a:chExt cx="1936377" cy="1936377"/>
          </a:xfrm>
        </p:grpSpPr>
        <p:sp>
          <p:nvSpPr>
            <p:cNvPr id="162" name="Google Shape;162;p35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3" name="Google Shape;163;p35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" name="Google Shape;164;p35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5" name="Google Shape;165;p35"/>
          <p:cNvSpPr/>
          <p:nvPr/>
        </p:nvSpPr>
        <p:spPr>
          <a:xfrm>
            <a:off x="531655" y="3073337"/>
            <a:ext cx="11304745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Science en pocas palabras:  son herramientas y conocimientos que nos permiten extraer información valiosa de datos en bruto.</a:t>
            </a:r>
            <a:endParaRPr sz="3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35"/>
          <p:cNvSpPr/>
          <p:nvPr/>
        </p:nvSpPr>
        <p:spPr>
          <a:xfrm>
            <a:off x="5913647" y="1240047"/>
            <a:ext cx="396455" cy="396455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43" l="0" r="0" t="78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2" name="Google Shape;172;p36"/>
          <p:cNvSpPr/>
          <p:nvPr/>
        </p:nvSpPr>
        <p:spPr>
          <a:xfrm>
            <a:off x="2647949" y="-1"/>
            <a:ext cx="6858907" cy="68589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36"/>
          <p:cNvSpPr/>
          <p:nvPr/>
        </p:nvSpPr>
        <p:spPr>
          <a:xfrm>
            <a:off x="3557920" y="1324607"/>
            <a:ext cx="5038963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Pasos para obtener la información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1. Data Mining</a:t>
            </a:r>
            <a:endParaRPr sz="40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4" name="Google Shape;174;p36"/>
          <p:cNvGrpSpPr/>
          <p:nvPr/>
        </p:nvGrpSpPr>
        <p:grpSpPr>
          <a:xfrm>
            <a:off x="2835700" y="5251467"/>
            <a:ext cx="1444439" cy="1444439"/>
            <a:chOff x="1263488" y="4007969"/>
            <a:chExt cx="1936377" cy="1936377"/>
          </a:xfrm>
        </p:grpSpPr>
        <p:sp>
          <p:nvSpPr>
            <p:cNvPr id="175" name="Google Shape;175;p36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8" name="Google Shape;178;p36"/>
          <p:cNvSpPr/>
          <p:nvPr/>
        </p:nvSpPr>
        <p:spPr>
          <a:xfrm>
            <a:off x="3359692" y="5775459"/>
            <a:ext cx="396455" cy="396455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88" r="1289" t="0"/>
          <a:stretch/>
        </p:blipFill>
        <p:spPr>
          <a:xfrm>
            <a:off x="76200" y="1657350"/>
            <a:ext cx="5962650" cy="45910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84" name="Google Shape;184;p37"/>
          <p:cNvSpPr/>
          <p:nvPr/>
        </p:nvSpPr>
        <p:spPr>
          <a:xfrm>
            <a:off x="6045200" y="742950"/>
            <a:ext cx="6019800" cy="4591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1. Data Mining</a:t>
            </a:r>
            <a:endParaRPr b="1" sz="4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 objetivo de esta fase es conseguir que toda la información quede almacenada en una base de datos.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 ello, contamos con diferentes métodos, como recopilar datos procedentes de dispositivos (internet de las cosas), rastrear la web, generar formularios, hacer peticiones a API... y un larguísimo etcétera.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5" name="Google Shape;185;p37"/>
          <p:cNvGrpSpPr/>
          <p:nvPr/>
        </p:nvGrpSpPr>
        <p:grpSpPr>
          <a:xfrm>
            <a:off x="249330" y="992280"/>
            <a:ext cx="1444439" cy="1444439"/>
            <a:chOff x="1263488" y="4007969"/>
            <a:chExt cx="1936377" cy="1936377"/>
          </a:xfrm>
        </p:grpSpPr>
        <p:sp>
          <p:nvSpPr>
            <p:cNvPr id="186" name="Google Shape;186;p37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" name="Google Shape;187;p37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" name="Google Shape;188;p37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9" name="Google Shape;189;p37"/>
          <p:cNvSpPr/>
          <p:nvPr/>
        </p:nvSpPr>
        <p:spPr>
          <a:xfrm>
            <a:off x="773322" y="1516272"/>
            <a:ext cx="396455" cy="396455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2" y="1386575"/>
            <a:ext cx="5538575" cy="5203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38"/>
          <p:cNvGrpSpPr/>
          <p:nvPr/>
        </p:nvGrpSpPr>
        <p:grpSpPr>
          <a:xfrm>
            <a:off x="249330" y="992280"/>
            <a:ext cx="1444439" cy="1444439"/>
            <a:chOff x="1263488" y="4007969"/>
            <a:chExt cx="1936377" cy="1936377"/>
          </a:xfrm>
        </p:grpSpPr>
        <p:sp>
          <p:nvSpPr>
            <p:cNvPr id="196" name="Google Shape;196;p38"/>
            <p:cNvSpPr/>
            <p:nvPr/>
          </p:nvSpPr>
          <p:spPr>
            <a:xfrm>
              <a:off x="1263488" y="4007969"/>
              <a:ext cx="1936377" cy="1936377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1477520" y="4222001"/>
              <a:ext cx="1508312" cy="1508312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1691972" y="4436453"/>
              <a:ext cx="1079411" cy="1079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9" name="Google Shape;199;p38"/>
          <p:cNvSpPr/>
          <p:nvPr/>
        </p:nvSpPr>
        <p:spPr>
          <a:xfrm>
            <a:off x="773322" y="1516272"/>
            <a:ext cx="396455" cy="396455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8"/>
          <p:cNvSpPr/>
          <p:nvPr/>
        </p:nvSpPr>
        <p:spPr>
          <a:xfrm>
            <a:off x="6045200" y="742950"/>
            <a:ext cx="6019800" cy="4591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2. Preprocesado</a:t>
            </a:r>
            <a:endParaRPr b="1" sz="4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Una vez obtenidos los datos, tenemos que prepararla para que esté en un formato analizable.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Aquí entran en juego técnicas propias del data science como la discreción de variables, la reducción de la dimensionalidad, la normalización o la cuantificación.</a:t>
            </a:r>
            <a:endParaRPr b="1"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75" y="1986625"/>
            <a:ext cx="5761476" cy="429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39"/>
          <p:cNvGrpSpPr/>
          <p:nvPr/>
        </p:nvGrpSpPr>
        <p:grpSpPr>
          <a:xfrm>
            <a:off x="249268" y="992083"/>
            <a:ext cx="1444435" cy="1444435"/>
            <a:chOff x="1263488" y="4007969"/>
            <a:chExt cx="1936500" cy="1936500"/>
          </a:xfrm>
        </p:grpSpPr>
        <p:sp>
          <p:nvSpPr>
            <p:cNvPr id="207" name="Google Shape;207;p39"/>
            <p:cNvSpPr/>
            <p:nvPr/>
          </p:nvSpPr>
          <p:spPr>
            <a:xfrm>
              <a:off x="1263488" y="4007969"/>
              <a:ext cx="1936500" cy="19365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39"/>
            <p:cNvSpPr/>
            <p:nvPr/>
          </p:nvSpPr>
          <p:spPr>
            <a:xfrm>
              <a:off x="1477520" y="4222001"/>
              <a:ext cx="1508400" cy="1508400"/>
            </a:xfrm>
            <a:prstGeom prst="ellipse">
              <a:avLst/>
            </a:prstGeom>
            <a:solidFill>
              <a:schemeClr val="accent1">
                <a:alpha val="6196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39"/>
            <p:cNvSpPr/>
            <p:nvPr/>
          </p:nvSpPr>
          <p:spPr>
            <a:xfrm>
              <a:off x="1691972" y="4436453"/>
              <a:ext cx="1079400" cy="107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0" name="Google Shape;210;p39"/>
          <p:cNvSpPr/>
          <p:nvPr/>
        </p:nvSpPr>
        <p:spPr>
          <a:xfrm>
            <a:off x="773322" y="1516272"/>
            <a:ext cx="396468" cy="39646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9"/>
          <p:cNvSpPr/>
          <p:nvPr/>
        </p:nvSpPr>
        <p:spPr>
          <a:xfrm>
            <a:off x="6045200" y="742950"/>
            <a:ext cx="6019800" cy="459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sx="102000" rotWithShape="0" algn="ctr" sy="102000">
              <a:srgbClr val="D8D8D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en-US" sz="4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. Training</a:t>
            </a:r>
            <a:endParaRPr b="1" sz="40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 fase consiste en "entrenar" al algoritmo de aprendizaje automático usando nuestros datos.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Poco a poco, el algoritmo "aprende" a procesar nuestros datos de maneras cada vez más eficaces para obtener la información que buscamos.</a:t>
            </a:r>
            <a:endParaRPr b="1" sz="18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imp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5205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